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6"/>
  </p:notesMasterIdLst>
  <p:sldIdLst>
    <p:sldId id="859" r:id="rId2"/>
    <p:sldId id="1238" r:id="rId3"/>
    <p:sldId id="1318" r:id="rId4"/>
    <p:sldId id="1319" r:id="rId5"/>
    <p:sldId id="1320" r:id="rId6"/>
    <p:sldId id="1239" r:id="rId7"/>
    <p:sldId id="1321" r:id="rId8"/>
    <p:sldId id="1242" r:id="rId9"/>
    <p:sldId id="1243" r:id="rId10"/>
    <p:sldId id="1322" r:id="rId11"/>
    <p:sldId id="1323" r:id="rId12"/>
    <p:sldId id="1250" r:id="rId13"/>
    <p:sldId id="1251" r:id="rId14"/>
    <p:sldId id="1324" r:id="rId15"/>
    <p:sldId id="1252" r:id="rId16"/>
    <p:sldId id="1253" r:id="rId17"/>
    <p:sldId id="1241" r:id="rId18"/>
    <p:sldId id="1254" r:id="rId19"/>
    <p:sldId id="1255" r:id="rId20"/>
    <p:sldId id="1257" r:id="rId21"/>
    <p:sldId id="1325" r:id="rId22"/>
    <p:sldId id="1326" r:id="rId23"/>
    <p:sldId id="1240" r:id="rId24"/>
    <p:sldId id="1264" r:id="rId25"/>
    <p:sldId id="1265" r:id="rId26"/>
    <p:sldId id="1327" r:id="rId27"/>
    <p:sldId id="1267" r:id="rId28"/>
    <p:sldId id="1328" r:id="rId29"/>
    <p:sldId id="1275" r:id="rId30"/>
    <p:sldId id="1276" r:id="rId31"/>
    <p:sldId id="1329" r:id="rId32"/>
    <p:sldId id="1277" r:id="rId33"/>
    <p:sldId id="1280" r:id="rId34"/>
    <p:sldId id="1330" r:id="rId35"/>
    <p:sldId id="1331" r:id="rId36"/>
    <p:sldId id="1278" r:id="rId37"/>
    <p:sldId id="1279" r:id="rId38"/>
    <p:sldId id="1282" r:id="rId39"/>
    <p:sldId id="1284" r:id="rId40"/>
    <p:sldId id="1288" r:id="rId41"/>
    <p:sldId id="1289" r:id="rId42"/>
    <p:sldId id="1290" r:id="rId43"/>
    <p:sldId id="1302" r:id="rId44"/>
    <p:sldId id="1292" r:id="rId45"/>
    <p:sldId id="1298" r:id="rId46"/>
    <p:sldId id="1304" r:id="rId47"/>
    <p:sldId id="1305" r:id="rId48"/>
    <p:sldId id="1306" r:id="rId49"/>
    <p:sldId id="1307" r:id="rId50"/>
    <p:sldId id="1314" r:id="rId51"/>
    <p:sldId id="1315" r:id="rId52"/>
    <p:sldId id="1332" r:id="rId53"/>
    <p:sldId id="1316" r:id="rId54"/>
    <p:sldId id="1317" r:id="rId5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1EF"/>
    <a:srgbClr val="00AEEF"/>
    <a:srgbClr val="F38928"/>
    <a:srgbClr val="FBC9BC"/>
    <a:srgbClr val="FEE2D1"/>
    <a:srgbClr val="F36821"/>
    <a:srgbClr val="D3ECE9"/>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高中英语 必修</a:t>
            </a:r>
            <a:r>
              <a:rPr lang="zh-CN" altLang="en-US" sz="2000" baseline="0" dirty="0" smtClean="0">
                <a:solidFill>
                  <a:prstClr val="black"/>
                </a:solidFill>
                <a:latin typeface="楷体" panose="02010609060101010101" pitchFamily="49" charset="-122"/>
                <a:ea typeface="楷体" panose="02010609060101010101" pitchFamily="49" charset="-122"/>
              </a:rPr>
              <a:t> 第三册 </a:t>
            </a:r>
            <a:r>
              <a:rPr lang="en-US" altLang="zh-CN" sz="2000" baseline="0" dirty="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5</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What an adventure</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thrill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惊险，刺激；激动，兴奋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使非常兴奋，使非常激动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7083"/>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personalities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thrill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他将这些人的性格称为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刺激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8041"/>
            <a:ext cx="6471576" cy="425544"/>
          </a:xfrm>
          <a:prstGeom prst="rect">
            <a:avLst/>
          </a:prstGeom>
        </p:spPr>
      </p:pic>
      <p:sp>
        <p:nvSpPr>
          <p:cNvPr id="7" name="矩形 6"/>
          <p:cNvSpPr/>
          <p:nvPr/>
        </p:nvSpPr>
        <p:spPr>
          <a:xfrm>
            <a:off x="360854" y="3040900"/>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 gave me a big thrill to meet my </a:t>
            </a:r>
            <a:r>
              <a:rPr lang="en-US" altLang="zh-CN" sz="2400" b="0" dirty="0" err="1">
                <a:solidFill>
                  <a:srgbClr val="000000"/>
                </a:solidFill>
                <a:cs typeface="Times New Roman" panose="02020603050405020304" pitchFamily="18" charset="0"/>
              </a:rPr>
              <a:t>favourite</a:t>
            </a:r>
            <a:r>
              <a:rPr lang="en-US" altLang="zh-CN" sz="2400" b="0" dirty="0">
                <a:solidFill>
                  <a:srgbClr val="000000"/>
                </a:solidFill>
                <a:cs typeface="Times New Roman" panose="02020603050405020304" pitchFamily="18" charset="0"/>
              </a:rPr>
              <a:t> author in person</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能见到我最喜欢的作者本人使我感到兴奋不已。</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This band has thrilled audiences all over the world</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这支乐队使全世界的观众狂热痴迷。</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1815266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98180"/>
            <a:ext cx="11485848" cy="1130246"/>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thrilling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惊心动魄的，惊险的，紧张的，扣人心弦的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thrilled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非常兴奋的，极为激动的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1959785"/>
            <a:ext cx="1821926" cy="323119"/>
          </a:xfrm>
          <a:prstGeom prst="rect">
            <a:avLst/>
          </a:prstGeom>
        </p:spPr>
      </p:pic>
      <p:sp>
        <p:nvSpPr>
          <p:cNvPr id="5" name="矩形 4"/>
          <p:cNvSpPr/>
          <p:nvPr/>
        </p:nvSpPr>
        <p:spPr>
          <a:xfrm>
            <a:off x="370574" y="3040900"/>
            <a:ext cx="1147612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Our wildlife trips offer a thrilling encounter with wildlife in its natural state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野生动物园之旅使我们得以接触自然状态下的野生动物</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让人感觉很刺激。</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was thrilled to be invited</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我有幸受到邀请</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感到非常兴奋。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325583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figure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解决</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想出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理解</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算出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断定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42731"/>
            <a:ext cx="11485848" cy="158113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0000"/>
              </a:lnSpc>
            </a:pPr>
            <a:endParaRPr lang="en-US" altLang="zh-CN" sz="500" dirty="0"/>
          </a:p>
          <a:p>
            <a:pPr>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forces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yourself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physical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mental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toughness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push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它会迫使你深入地审视自己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并思考自己的身体和心灵是否足够坚强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能在你想放弃的时候推动你继续向前。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33689"/>
            <a:ext cx="6471576" cy="425544"/>
          </a:xfrm>
          <a:prstGeom prst="rect">
            <a:avLst/>
          </a:prstGeom>
        </p:spPr>
      </p:pic>
      <p:sp>
        <p:nvSpPr>
          <p:cNvPr id="5" name="矩形 4"/>
          <p:cNvSpPr/>
          <p:nvPr/>
        </p:nvSpPr>
        <p:spPr>
          <a:xfrm>
            <a:off x="369998" y="3924003"/>
            <a:ext cx="11485848" cy="2441374"/>
          </a:xfrm>
          <a:prstGeom prst="rect">
            <a:avLst/>
          </a:prstGeom>
        </p:spPr>
        <p:txBody>
          <a:bodyPr wrap="square">
            <a:spAutoFit/>
          </a:bodyPr>
          <a:lstStyle/>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By and by you’ll be able to figure out what sort of person he really is</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这个人究竟怎么样</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你慢慢就品出来了。</a:t>
            </a:r>
            <a:endParaRPr lang="zh-CN" altLang="zh-CN" sz="1050" b="0" dirty="0">
              <a:solidFill>
                <a:srgbClr val="000000"/>
              </a:solidFill>
              <a:cs typeface="Times New Roman" panose="02020603050405020304" pitchFamily="18" charset="0"/>
            </a:endParaRPr>
          </a:p>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It’s time to figure out who I’m supposed to be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to find my place in the world</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是时候去搞清楚自己的角色</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去找到自己在这个世界的位置了。</a:t>
            </a:r>
            <a:endParaRPr lang="zh-CN" altLang="zh-CN" sz="1050" b="0" dirty="0">
              <a:solidFill>
                <a:srgbClr val="000000"/>
              </a:solidFill>
              <a:cs typeface="Times New Roman" panose="02020603050405020304" pitchFamily="18" charset="0"/>
            </a:endParaRPr>
          </a:p>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cannot figure out the </a:t>
            </a:r>
            <a:r>
              <a:rPr lang="en-US" altLang="zh-CN" sz="2400" b="0" dirty="0" err="1">
                <a:solidFill>
                  <a:srgbClr val="000000"/>
                </a:solidFill>
                <a:cs typeface="Times New Roman" panose="02020603050405020304" pitchFamily="18" charset="0"/>
              </a:rPr>
              <a:t>maths</a:t>
            </a:r>
            <a:r>
              <a:rPr lang="en-US" altLang="zh-CN" sz="2400" b="0" dirty="0">
                <a:solidFill>
                  <a:srgbClr val="000000"/>
                </a:solidFill>
                <a:cs typeface="Times New Roman" panose="02020603050405020304" pitchFamily="18" charset="0"/>
              </a:rPr>
              <a:t> problem</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我答不出这道数学题。</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951426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result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导致</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结果是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21818"/>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smtClean="0"/>
          </a:p>
          <a:p>
            <a:pPr>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majority</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climb</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Qomolangma</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resulting either in total success or failure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there also scientific reason behind this risk-taking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大多数攀登珠穆朗玛峰的尝试要么完全成功</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要么失败</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这种冒险背后是否也有科学原因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12776"/>
            <a:ext cx="6471576" cy="425544"/>
          </a:xfrm>
          <a:prstGeom prst="rect">
            <a:avLst/>
          </a:prstGeom>
        </p:spPr>
      </p:pic>
      <p:sp>
        <p:nvSpPr>
          <p:cNvPr id="3" name="矩形 2"/>
          <p:cNvSpPr/>
          <p:nvPr/>
        </p:nvSpPr>
        <p:spPr>
          <a:xfrm>
            <a:off x="360854" y="3519006"/>
            <a:ext cx="11485848" cy="2862322"/>
          </a:xfrm>
          <a:prstGeom prst="rect">
            <a:avLst/>
          </a:prstGeom>
        </p:spPr>
        <p:txBody>
          <a:bodyPr wrap="square">
            <a:spAutoFit/>
          </a:bodyPr>
          <a:lstStyle/>
          <a:p>
            <a:pPr algn="just"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Three sessions in a week at the gym would result in a healthier life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一周在健身房锻炼三次会使你的生活更健康。</a:t>
            </a:r>
            <a:endParaRPr lang="zh-CN" altLang="zh-CN" sz="1050" b="0" dirty="0">
              <a:solidFill>
                <a:srgbClr val="000000"/>
              </a:solidFill>
              <a:cs typeface="Times New Roman" panose="02020603050405020304" pitchFamily="18" charset="0"/>
            </a:endParaRPr>
          </a:p>
          <a:p>
            <a:pPr algn="just"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Irresponsible use of a fire extinguisher can create a dangerous situation for other residents and could result in damage to personal property</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随意使用灭火器会给其他居民带来危险</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并可能造成个人财产损失。</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145589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161131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in&amp;result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导致，结果是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，是主语表示原因，介词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的宾语表示结果，即主语的原因导致或造成了宾语的结果。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 from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，是主语表示结果，介词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的宾语表示原因，即主语的结果是由宾语的原因引起的。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Stress and tiredness often result in a lack of concentration</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紧张和疲劳常使人精神不集中。</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 results from hard work</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成功来自努力的工作。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illness resulted from bad food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他的病是由于吃了变质的食物所致。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8984;FounderCES"/>
          <p:cNvPicPr/>
          <p:nvPr/>
        </p:nvPicPr>
        <p:blipFill>
          <a:blip r:embed="rId2"/>
          <a:stretch>
            <a:fillRect/>
          </a:stretch>
        </p:blipFill>
        <p:spPr>
          <a:xfrm>
            <a:off x="379086" y="878120"/>
            <a:ext cx="1640028" cy="382330"/>
          </a:xfrm>
          <a:prstGeom prst="rect">
            <a:avLst/>
          </a:prstGeom>
        </p:spPr>
      </p:pic>
    </p:spTree>
    <p:extLst>
      <p:ext uri="{BB962C8B-B14F-4D97-AF65-F5344CB8AC3E}">
        <p14:creationId xmlns:p14="http://schemas.microsoft.com/office/powerpoint/2010/main" val="25711377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stand</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代表</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表示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容忍</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某个字母</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是</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的缩写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0693"/>
            <a:ext cx="11485848" cy="1101007"/>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0000"/>
              </a:lnSpc>
            </a:pPr>
            <a:endParaRPr lang="en-US" altLang="zh-CN" sz="500" dirty="0"/>
          </a:p>
          <a:p>
            <a:pPr>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personalities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thrill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他将这些人的性格称为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刺激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1651"/>
            <a:ext cx="6471576" cy="425544"/>
          </a:xfrm>
          <a:prstGeom prst="rect">
            <a:avLst/>
          </a:prstGeom>
        </p:spPr>
      </p:pic>
      <p:sp>
        <p:nvSpPr>
          <p:cNvPr id="8" name="矩形 7"/>
          <p:cNvSpPr/>
          <p:nvPr/>
        </p:nvSpPr>
        <p:spPr>
          <a:xfrm>
            <a:off x="360854" y="2843058"/>
            <a:ext cx="11485848" cy="3401637"/>
          </a:xfrm>
          <a:prstGeom prst="rect">
            <a:avLst/>
          </a:prstGeom>
        </p:spPr>
        <p:txBody>
          <a:bodyPr wrap="square">
            <a:spAutoFit/>
          </a:bodyPr>
          <a:lstStyle/>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People believe that two </a:t>
            </a:r>
            <a:r>
              <a:rPr lang="en-US" altLang="zh-CN" sz="2400" b="0" dirty="0">
                <a:solidFill>
                  <a:srgbClr val="000000"/>
                </a:solidFill>
                <a:latin typeface="宋体" panose="02010600030101010101" pitchFamily="2" charset="-122"/>
                <a:cs typeface="Times New Roman" panose="02020603050405020304" pitchFamily="18" charset="0"/>
              </a:rPr>
              <a:t>“</a:t>
            </a:r>
            <a:r>
              <a:rPr lang="en-US" altLang="zh-CN" sz="2400" b="0" dirty="0">
                <a:solidFill>
                  <a:srgbClr val="000000"/>
                </a:solidFill>
                <a:cs typeface="Times New Roman" panose="02020603050405020304" pitchFamily="18" charset="0"/>
              </a:rPr>
              <a:t>nines</a:t>
            </a:r>
            <a:r>
              <a:rPr lang="en-US" altLang="zh-CN" sz="2400" b="0" dirty="0">
                <a:solidFill>
                  <a:srgbClr val="000000"/>
                </a:solidFill>
                <a:latin typeface="宋体" panose="02010600030101010101" pitchFamily="2" charset="-122"/>
                <a:cs typeface="Times New Roman" panose="02020603050405020304" pitchFamily="18" charset="0"/>
              </a:rPr>
              <a:t>”</a:t>
            </a:r>
            <a:r>
              <a:rPr lang="en-US" altLang="zh-CN" sz="2400" b="0" dirty="0">
                <a:solidFill>
                  <a:srgbClr val="000000"/>
                </a:solidFill>
                <a:cs typeface="Times New Roman" panose="02020603050405020304" pitchFamily="18" charset="0"/>
              </a:rPr>
              <a:t> meeting together stand for a long life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人们相信</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两个</a:t>
            </a:r>
            <a:r>
              <a:rPr lang="en-US" altLang="zh-CN" sz="2400" b="0" dirty="0">
                <a:solidFill>
                  <a:srgbClr val="000000"/>
                </a:solidFill>
                <a:latin typeface="宋体" panose="02010600030101010101" pitchFamily="2" charset="-12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九</a:t>
            </a:r>
            <a:r>
              <a:rPr lang="en-US" altLang="zh-CN" sz="2400" b="0" dirty="0">
                <a:solidFill>
                  <a:srgbClr val="000000"/>
                </a:solidFill>
                <a:latin typeface="宋体" panose="02010600030101010101" pitchFamily="2" charset="-12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在一起代表着长寿。</a:t>
            </a:r>
            <a:endParaRPr lang="zh-CN" altLang="zh-CN" sz="1050" b="0" dirty="0">
              <a:solidFill>
                <a:srgbClr val="000000"/>
              </a:solidFill>
              <a:cs typeface="Times New Roman" panose="02020603050405020304" pitchFamily="18" charset="0"/>
            </a:endParaRPr>
          </a:p>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Another way to hide a message is to use symbols to stand for specific letters of the alphabet</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另一种隐藏消息的方法是使用符号来表示字母表中的特定字母。</a:t>
            </a:r>
            <a:endParaRPr lang="zh-CN" altLang="zh-CN" sz="1050" b="0" dirty="0">
              <a:solidFill>
                <a:srgbClr val="000000"/>
              </a:solidFill>
              <a:cs typeface="Times New Roman" panose="02020603050405020304" pitchFamily="18" charset="0"/>
            </a:endParaRPr>
          </a:p>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new teacher won’t stand for any nonsense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这位新教师不会容忍任何无礼行为。</a:t>
            </a:r>
            <a:endParaRPr lang="zh-CN" altLang="zh-CN" sz="1050" b="0" dirty="0">
              <a:solidFill>
                <a:srgbClr val="000000"/>
              </a:solidFill>
              <a:cs typeface="Times New Roman" panose="02020603050405020304" pitchFamily="18" charset="0"/>
            </a:endParaRPr>
          </a:p>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AIDS stands for Acquired Immune Deficiency </a:t>
            </a:r>
            <a:r>
              <a:rPr lang="en-US" altLang="zh-CN" sz="2400" b="0" dirty="0" err="1">
                <a:solidFill>
                  <a:srgbClr val="000000"/>
                </a:solidFill>
                <a:cs typeface="Times New Roman" panose="02020603050405020304" pitchFamily="18" charset="0"/>
              </a:rPr>
              <a:t>Syndrome</a:t>
            </a:r>
            <a:r>
              <a:rPr lang="en-US" altLang="zh-CN" sz="2400" b="0" dirty="0" err="1">
                <a:solidFill>
                  <a:srgbClr val="25477F"/>
                </a:solidFill>
                <a:cs typeface="Times New Roman" panose="02020603050405020304" pitchFamily="18" charset="0"/>
              </a:rPr>
              <a:t>.</a:t>
            </a:r>
            <a:r>
              <a:rPr lang="en-US" altLang="zh-CN" sz="2400" b="0" dirty="0" err="1">
                <a:solidFill>
                  <a:srgbClr val="000000"/>
                </a:solidFill>
                <a:cs typeface="Times New Roman" panose="02020603050405020304" pitchFamily="18" charset="0"/>
              </a:rPr>
              <a:t>AIDS</a:t>
            </a:r>
            <a:r>
              <a:rPr lang="zh-CN" altLang="zh-CN" sz="2400" b="0" dirty="0">
                <a:solidFill>
                  <a:srgbClr val="000000"/>
                </a:solidFill>
                <a:ea typeface="楷体" panose="02010609060101010101" pitchFamily="49" charset="-122"/>
                <a:cs typeface="Times New Roman" panose="02020603050405020304" pitchFamily="18" charset="0"/>
              </a:rPr>
              <a:t>是获得性免疫缺损综合征的缩写。</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769457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2776"/>
                <a:ext cx="11485848" cy="3190745"/>
              </a:xfrm>
              <a:solidFill>
                <a:srgbClr val="FCE2D0"/>
              </a:solidFill>
            </p:spPr>
            <p:txBody>
              <a:bodyPr/>
              <a:lstStyle/>
              <a:p>
                <a:pPr algn="dist"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Christopher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Columbus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1451</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Italian explorer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who</m:t>
                            </m:r>
                            <m:r>
                              <a:rPr lang="en-US" altLang="zh-CN" b="0" i="0"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completed</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定语从句</m:t>
                        </m:r>
                      </m:lim>
                    </m:limLow>
                    <m:r>
                      <a:rPr lang="en-US" altLang="zh-CN" i="1">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Journeys</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between</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Spain</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and</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Americas</m:t>
                            </m:r>
                          </m:e>
                        </m:bar>
                      </m:e>
                      <m:lim>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thus marking the beginning of European exploration of the Americas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克里斯托弗</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哥伦布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1451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是一位意大利探险家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他完成了西班牙和美洲之间的旅程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从而标志着欧洲对美洲探索的开始。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2776"/>
                <a:ext cx="11485848" cy="3190745"/>
              </a:xfrm>
              <a:blipFill>
                <a:blip r:embed="rId2"/>
                <a:stretch>
                  <a:fillRect l="-796" r="-849" b="-2868"/>
                </a:stretch>
              </a:blipFill>
            </p:spPr>
            <p:txBody>
              <a:bodyPr/>
              <a:lstStyle/>
              <a:p>
                <a:r>
                  <a:rPr lang="zh-CN" altLang="en-US">
                    <a:noFill/>
                  </a:rPr>
                  <a:t> </a:t>
                </a:r>
              </a:p>
            </p:txBody>
          </p:sp>
        </mc:Fallback>
      </mc:AlternateContent>
      <p:pic>
        <p:nvPicPr>
          <p:cNvPr id="3" name="XB4.eps" descr="id:2147486447;FounderCES"/>
          <p:cNvPicPr/>
          <p:nvPr/>
        </p:nvPicPr>
        <p:blipFill>
          <a:blip r:embed="rId3"/>
          <a:stretch>
            <a:fillRect/>
          </a:stretch>
        </p:blipFill>
        <p:spPr>
          <a:xfrm>
            <a:off x="360854" y="876581"/>
            <a:ext cx="1998409" cy="385407"/>
          </a:xfrm>
          <a:prstGeom prst="rect">
            <a:avLst/>
          </a:prstGeom>
        </p:spPr>
      </p:pic>
    </p:spTree>
    <p:extLst>
      <p:ext uri="{BB962C8B-B14F-4D97-AF65-F5344CB8AC3E}">
        <p14:creationId xmlns:p14="http://schemas.microsoft.com/office/powerpoint/2010/main" val="9618279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89693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Christopher Columbus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1451—1506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an Italian explorer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引导定语从句，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thus marking the beginning of European exploration of the Americas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为结果状语。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European football is played in 80 countries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 it the most popular sports in the world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个国家踢欧式足球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这使得它成为世界上最流行的体育活动。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 slipped and fell down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hitting his head against the door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孩子摔在地上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头撞在了门上。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rained heavily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causing severe flooding in that country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大雨滂沱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造成了那个国家洪水泛滥。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6454;FounderCES"/>
          <p:cNvPicPr/>
          <p:nvPr/>
        </p:nvPicPr>
        <p:blipFill>
          <a:blip r:embed="rId2"/>
          <a:stretch>
            <a:fillRect/>
          </a:stretch>
        </p:blipFill>
        <p:spPr>
          <a:xfrm>
            <a:off x="360854" y="920053"/>
            <a:ext cx="912981" cy="298464"/>
          </a:xfrm>
          <a:prstGeom prst="rect">
            <a:avLst/>
          </a:prstGeom>
        </p:spPr>
      </p:pic>
    </p:spTree>
    <p:extLst>
      <p:ext uri="{BB962C8B-B14F-4D97-AF65-F5344CB8AC3E}">
        <p14:creationId xmlns:p14="http://schemas.microsoft.com/office/powerpoint/2010/main" val="3681138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solidFill>
            <a:srgbClr val="E6E1EF"/>
          </a:solidFill>
        </p:spPr>
        <p:txBody>
          <a:bodyPr/>
          <a:lstStyle/>
          <a:p>
            <a:pPr indent="179228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现在分词和动词不定式作结果状语的区别：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不定式作结果状语通常表示的是一个未曾料到的不愉快的结果。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作为结果状语的现在分词短语所表示的都是谓语动词的直接结果，是意料中的结果。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60854" y="2492896"/>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comes home late every evening</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making his wife very angry</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他每天都回来得很晚</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这使他的妻子很生气。</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threw the toy on the ground</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breaking it into pieces</a:t>
            </a:r>
            <a:r>
              <a:rPr lang="en-US" altLang="zh-CN" sz="2400" b="0" dirty="0">
                <a:solidFill>
                  <a:srgbClr val="25477F"/>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她把玩具扔在地上</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摔得粉碎。</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She got to the station only to find the train had gone</a:t>
            </a:r>
            <a:r>
              <a:rPr lang="en-US" altLang="zh-CN" sz="2400" b="0" spc="-100" dirty="0">
                <a:solidFill>
                  <a:srgbClr val="25477F"/>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她到达车站</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却发现火车已经开走了。</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hurried back only to find her old friend George waiting for him</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她慌忙赶回来不想却发现她的老朋友乔治还在等她。</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394318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0207"/>
            <a:ext cx="11485848" cy="1130246"/>
          </a:xfrm>
          <a:solidFill>
            <a:srgbClr val="FCE2D0"/>
          </a:solidFill>
        </p:spPr>
        <p:txBody>
          <a:bodyPr/>
          <a:lstStyle/>
          <a:p>
            <a:pPr hangingPunct="0">
              <a:spcAft>
                <a:spcPts val="0"/>
              </a:spcAft>
            </a:pPr>
            <a:r>
              <a:rPr lang="en-US" altLang="zh-CN" dirty="0">
                <a:solidFill>
                  <a:srgbClr val="F3892F"/>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personalities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thrill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他将这些人的性格称为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型</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刺激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70292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refers to the personalities of these people as ‘Type 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 ‘T’ standing for ‘thrill’</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＋名词＋现在分词</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的复合结构作状语。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summer coming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weather is becoming hotter and hotter</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随着夏天的到来</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天气越来越热。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2"/>
          <a:stretch>
            <a:fillRect/>
          </a:stretch>
        </p:blipFill>
        <p:spPr>
          <a:xfrm>
            <a:off x="360854" y="2876860"/>
            <a:ext cx="912981" cy="298464"/>
          </a:xfrm>
          <a:prstGeom prst="rect">
            <a:avLst/>
          </a:prstGeom>
        </p:spPr>
      </p:pic>
    </p:spTree>
    <p:extLst>
      <p:ext uri="{BB962C8B-B14F-4D97-AF65-F5344CB8AC3E}">
        <p14:creationId xmlns:p14="http://schemas.microsoft.com/office/powerpoint/2010/main" val="12964897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492896"/>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initial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开始的，最初的；第一的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用姓名的首字母作标记（或签名）于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6" name="单词冲关.eps" descr="id:2147486349;FounderCES"/>
          <p:cNvPicPr/>
          <p:nvPr/>
        </p:nvPicPr>
        <p:blipFill>
          <a:blip r:embed="rId3"/>
          <a:stretch>
            <a:fillRect/>
          </a:stretch>
        </p:blipFill>
        <p:spPr>
          <a:xfrm>
            <a:off x="362360" y="2029218"/>
            <a:ext cx="1773912" cy="354263"/>
          </a:xfrm>
          <a:prstGeom prst="rect">
            <a:avLst/>
          </a:prstGeom>
        </p:spPr>
      </p:pic>
      <p:sp>
        <p:nvSpPr>
          <p:cNvPr id="7" name="内容占位符 1"/>
          <p:cNvSpPr txBox="1">
            <a:spLocks/>
          </p:cNvSpPr>
          <p:nvPr/>
        </p:nvSpPr>
        <p:spPr bwMode="auto">
          <a:xfrm>
            <a:off x="360854" y="3403912"/>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initial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journey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route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Western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Europe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他最初的印度之旅开辟了从西欧经好望角向东的海路。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4"/>
          <a:stretch>
            <a:fillRect/>
          </a:stretch>
        </p:blipFill>
        <p:spPr>
          <a:xfrm>
            <a:off x="5375126" y="3194870"/>
            <a:ext cx="6471576" cy="425544"/>
          </a:xfrm>
          <a:prstGeom prst="rect">
            <a:avLst/>
          </a:prstGeom>
        </p:spPr>
      </p:pic>
      <p:pic>
        <p:nvPicPr>
          <p:cNvPr id="9" name="单词冲关.eps" descr="id:2147486489;FounderCES"/>
          <p:cNvPicPr/>
          <p:nvPr/>
        </p:nvPicPr>
        <p:blipFill>
          <a:blip r:embed="rId3"/>
          <a:stretch>
            <a:fillRect/>
          </a:stretch>
        </p:blipFill>
        <p:spPr>
          <a:xfrm>
            <a:off x="360854" y="2019972"/>
            <a:ext cx="1775418" cy="354564"/>
          </a:xfrm>
          <a:prstGeom prst="rect">
            <a:avLst/>
          </a:prstGeom>
        </p:spPr>
      </p:pic>
      <p:pic>
        <p:nvPicPr>
          <p:cNvPr id="11" name="图片 10"/>
          <p:cNvPicPr>
            <a:picLocks noChangeAspect="1"/>
          </p:cNvPicPr>
          <p:nvPr/>
        </p:nvPicPr>
        <p:blipFill>
          <a:blip r:embed="rId5"/>
          <a:stretch>
            <a:fillRect/>
          </a:stretch>
        </p:blipFill>
        <p:spPr>
          <a:xfrm>
            <a:off x="360855" y="1545762"/>
            <a:ext cx="11485848" cy="367915"/>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a:solidFill>
            <a:srgbClr val="E6E1EF"/>
          </a:solidFill>
        </p:spPr>
        <p:txBody>
          <a:bodyPr/>
          <a:lstStyle/>
          <a:p>
            <a:pPr indent="1792288"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复合结构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＋宾语＋宾语补足语（</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副词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介词短语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形容词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现在分词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过去分词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动词</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不定式等</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在句中担当状语或者定语，否定形式为</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＋宾语＋宾语补足语</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复合结构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作状语时，其作用类似独立主格结构。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具体分类如下：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＋宾语＋形容词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＋宾语＋介词短语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＋宾语＋名词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＋宾语＋现在分词（</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宾语与动作构成逻辑上的主谓关系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＋宾语＋过去分词（</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宾语与动作构成逻辑上的动宾关系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＋宾语＋不定式（</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表示动作将要发生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9415" y="881561"/>
            <a:ext cx="1821926" cy="323119"/>
          </a:xfrm>
          <a:prstGeom prst="rect">
            <a:avLst/>
          </a:prstGeom>
        </p:spPr>
      </p:pic>
    </p:spTree>
    <p:extLst>
      <p:ext uri="{BB962C8B-B14F-4D97-AF65-F5344CB8AC3E}">
        <p14:creationId xmlns:p14="http://schemas.microsoft.com/office/powerpoint/2010/main" val="1979932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Anyone </a:t>
            </a:r>
            <a:r>
              <a:rPr lang="en-US" altLang="zh-CN" u="sng" dirty="0">
                <a:solidFill>
                  <a:srgbClr val="000000"/>
                </a:solidFill>
                <a:uFill>
                  <a:solidFill>
                    <a:srgbClr val="E6E1EF"/>
                  </a:solidFill>
                </a:uFill>
                <a:latin typeface="Times New Roman" panose="02020603050405020304" pitchFamily="18" charset="0"/>
                <a:ea typeface="宋体" panose="02010600030101010101" pitchFamily="2" charset="-122"/>
                <a:cs typeface="Times New Roman" panose="02020603050405020304" pitchFamily="18" charset="0"/>
              </a:rPr>
              <a:t>with its eyes in his head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see it’s exactly like a rope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任何一个头上长着眼睛的人都可以看出它完全像一条绳子。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作定语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spring coming 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trees turn green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春天到了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树变绿了。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作时间状语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Spring coming 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trees turn green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独立主格作时间状语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house caught a big fire last night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without anything left in it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昨天晚上房子起了大火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烧得什么都不剩了。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的否定形式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the door and windows open</a:t>
            </a:r>
            <a:r>
              <a:rPr lang="zh-CN"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room was very cold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门窗大开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屋内很冷。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Recent studies indicate that risk-taking may be part of human nature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some of us more likely to take risks than others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最近的研究表明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冒险可能是人类天性的一部分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我们中的一些人比其他人更愿意去冒险。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07223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girl looked up </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tears in her eyes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那女孩眼泪汪汪地抬起头。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this in mind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the benefits of climbing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Qomolangma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worth the risks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考虑到这一点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攀登珠穆朗玛峰的好处值得冒险吗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set up a football team</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spc="-100"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Tom their head</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他们建立了一支足球队</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汤姆当队长。</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a native our guide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needn’t be afraid to get lost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有本地人当向导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我们不必担心会迷路。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u="sng" spc="-100"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the teacher standing beside</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felt a bit uneasy</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老师站在旁边</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她觉得有点不自然。</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the work done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felt greatly relieved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工作完成了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她大大地松了一口气。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With </a:t>
            </a:r>
            <a:r>
              <a:rPr lang="en-US" altLang="zh-CN" u="sng" dirty="0" err="1">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Mr</a:t>
            </a:r>
            <a:r>
              <a:rPr lang="en-US" altLang="zh-CN" u="sng" dirty="0">
                <a:solidFill>
                  <a:srgbClr val="000000"/>
                </a:solidFill>
                <a:uFill>
                  <a:solidFill>
                    <a:srgbClr val="EBE6FF"/>
                  </a:solidFill>
                </a:uFill>
                <a:latin typeface="Times New Roman" panose="02020603050405020304" pitchFamily="18" charset="0"/>
                <a:ea typeface="宋体" panose="02010600030101010101" pitchFamily="2" charset="-122"/>
                <a:cs typeface="Times New Roman" panose="02020603050405020304" pitchFamily="18" charset="0"/>
              </a:rPr>
              <a:t> Smith to teach them English next term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will be greatly improved in spoken English</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下学期史密斯先生教他们英语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他们的口语会大有提高。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60772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unaware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未觉察到的，未意识到的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737734"/>
            <a:ext cx="11485848" cy="206127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0000"/>
              </a:lnSpc>
            </a:pPr>
            <a:endParaRPr lang="en-US" altLang="zh-CN" sz="500" dirty="0"/>
          </a:p>
          <a:p>
            <a:pPr>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fishing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cards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happily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unaware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海峡的水域很平静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我们整天都在工作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钓鱼和打牌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很快乐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却并没有意识到我们很长一段时间都不会回来了。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528692"/>
            <a:ext cx="6471576" cy="425544"/>
          </a:xfrm>
          <a:prstGeom prst="rect">
            <a:avLst/>
          </a:prstGeom>
        </p:spPr>
      </p:pic>
      <p:pic>
        <p:nvPicPr>
          <p:cNvPr id="9" name="图片 8"/>
          <p:cNvPicPr>
            <a:picLocks noChangeAspect="1"/>
          </p:cNvPicPr>
          <p:nvPr/>
        </p:nvPicPr>
        <p:blipFill>
          <a:blip r:embed="rId4"/>
          <a:stretch>
            <a:fillRect/>
          </a:stretch>
        </p:blipFill>
        <p:spPr>
          <a:xfrm>
            <a:off x="360854" y="883566"/>
            <a:ext cx="11473012" cy="367505"/>
          </a:xfrm>
          <a:prstGeom prst="rect">
            <a:avLst/>
          </a:prstGeom>
        </p:spPr>
      </p:pic>
      <p:sp>
        <p:nvSpPr>
          <p:cNvPr id="3" name="矩形 2"/>
          <p:cNvSpPr/>
          <p:nvPr/>
        </p:nvSpPr>
        <p:spPr>
          <a:xfrm>
            <a:off x="360854" y="4869160"/>
            <a:ext cx="11473012" cy="1481111"/>
          </a:xfrm>
          <a:prstGeom prst="rect">
            <a:avLst/>
          </a:prstGeom>
        </p:spPr>
        <p:txBody>
          <a:bodyPr wrap="square">
            <a:spAutoFit/>
          </a:bodyPr>
          <a:lstStyle/>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Many people are unaware of just how much food and drink they consume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许多人并不知道他们究竟消耗掉了多少食品和饮料。</a:t>
            </a:r>
            <a:endParaRPr lang="zh-CN" altLang="zh-CN" sz="1050" b="0" dirty="0">
              <a:solidFill>
                <a:srgbClr val="000000"/>
              </a:solidFill>
              <a:cs typeface="Times New Roman" panose="02020603050405020304" pitchFamily="18" charset="0"/>
            </a:endParaRPr>
          </a:p>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was unaware that she was being filmed</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她不知道有人在拍摄她。</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unaware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没有意识到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unaware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没有觉察到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4" name="内容占位符 1"/>
          <p:cNvSpPr txBox="1">
            <a:spLocks/>
          </p:cNvSpPr>
          <p:nvPr/>
        </p:nvSpPr>
        <p:spPr bwMode="auto">
          <a:xfrm>
            <a:off x="360854" y="1916832"/>
            <a:ext cx="11485848" cy="3346237"/>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882775"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aware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意识到的；意识到的；明白的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awareness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知道，意识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raise/heighten/increase public awareness of sth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提高</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增强公众对某事的意识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greater/a growing/an increasing awareness of sth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对某事物更大的</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日益增长的</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愈来愈大的兴趣</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environmental awareness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环境意识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370574" y="2078437"/>
            <a:ext cx="1821926" cy="323119"/>
          </a:xfrm>
          <a:prstGeom prst="rect">
            <a:avLst/>
          </a:prstGeom>
        </p:spPr>
      </p:pic>
    </p:spTree>
    <p:extLst>
      <p:ext uri="{BB962C8B-B14F-4D97-AF65-F5344CB8AC3E}">
        <p14:creationId xmlns:p14="http://schemas.microsoft.com/office/powerpoint/2010/main" val="8456773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2680860"/>
            <a:ext cx="11485848" cy="1684244"/>
          </a:xfrm>
        </p:spPr>
        <p:txBody>
          <a:bodyPr/>
          <a:lstStyle/>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Everybody should be made aware of the risks involved</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应该让每个人都知道其中的风险。</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campaign is designed to increase public awareness of the issues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这场运动旨在提高民众对这些问题的认识。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910806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stretch </a:t>
            </a:r>
            <a:r>
              <a:rPr lang="en-US" altLang="zh-CN" i="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延伸，绵延；伸长（胳膊、腿）　</a:t>
            </a:r>
            <a:r>
              <a:rPr lang="en-US" altLang="zh-CN" i="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（连续的）一段时间　</a:t>
            </a:r>
            <a:r>
              <a:rPr lang="en-US" altLang="zh-CN" i="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有弹力的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7083"/>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stretching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Shanghai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Zhangmu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Xizang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国道从上海到西藏樟木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多公里。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8041"/>
            <a:ext cx="6471576" cy="425544"/>
          </a:xfrm>
          <a:prstGeom prst="rect">
            <a:avLst/>
          </a:prstGeom>
        </p:spPr>
      </p:pic>
      <p:sp>
        <p:nvSpPr>
          <p:cNvPr id="8" name="矩形 7"/>
          <p:cNvSpPr/>
          <p:nvPr/>
        </p:nvSpPr>
        <p:spPr>
          <a:xfrm>
            <a:off x="360854" y="2987074"/>
            <a:ext cx="11485848" cy="3346237"/>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stretched out a hand and picked up the book</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我伸出一只手</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把书捡起来。</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town’s history stretches </a:t>
            </a:r>
            <a:r>
              <a:rPr lang="en-US" altLang="zh-CN" sz="2400" b="0" spc="-100" dirty="0">
                <a:solidFill>
                  <a:srgbClr val="000000"/>
                </a:solidFill>
                <a:cs typeface="Times New Roman" panose="02020603050405020304" pitchFamily="18" charset="0"/>
              </a:rPr>
              <a:t>back to before 1500</a:t>
            </a:r>
            <a:r>
              <a:rPr lang="en-US" altLang="zh-CN" sz="2400" b="0" spc="-100" dirty="0">
                <a:solidFill>
                  <a:srgbClr val="25477F"/>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该城的历史可以追溯到公元</a:t>
            </a:r>
            <a:r>
              <a:rPr lang="en-US" altLang="zh-CN" sz="2400" b="0" spc="-100" dirty="0">
                <a:solidFill>
                  <a:srgbClr val="000000"/>
                </a:solidFill>
                <a:cs typeface="Times New Roman" panose="02020603050405020304" pitchFamily="18" charset="0"/>
              </a:rPr>
              <a:t>1500</a:t>
            </a:r>
            <a:r>
              <a:rPr lang="zh-CN" altLang="zh-CN" sz="2400" b="0" spc="-100" dirty="0">
                <a:solidFill>
                  <a:srgbClr val="000000"/>
                </a:solidFill>
                <a:ea typeface="楷体" panose="02010609060101010101" pitchFamily="49" charset="-122"/>
                <a:cs typeface="Times New Roman" panose="02020603050405020304" pitchFamily="18" charset="0"/>
              </a:rPr>
              <a:t>年以前。</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 can’t take on any more work—we’re fully stretched as it is</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我们不能再接受其他工作了</a:t>
            </a:r>
            <a:r>
              <a:rPr lang="en-US" altLang="zh-CN" sz="2400" b="0" dirty="0">
                <a:solidFill>
                  <a:srgbClr val="000000"/>
                </a:solidFill>
                <a:ea typeface="楷体" panose="02010609060101010101" pitchFamily="49" charset="-12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现在已经竭尽所能了。</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was fluent in French</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having spent stretches of time in Southern France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他曾在法国南部待过一段时间</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法语流利。</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0450468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necessary</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如果必要的话</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51784"/>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hospital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necessary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必要时去医院。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42742"/>
            <a:ext cx="6471576" cy="425544"/>
          </a:xfrm>
          <a:prstGeom prst="rect">
            <a:avLst/>
          </a:prstGeom>
        </p:spPr>
      </p:pic>
      <p:sp>
        <p:nvSpPr>
          <p:cNvPr id="5" name="矩形 4"/>
          <p:cNvSpPr/>
          <p:nvPr/>
        </p:nvSpPr>
        <p:spPr>
          <a:xfrm>
            <a:off x="378066" y="3040900"/>
            <a:ext cx="11468636"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If necessary</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we can always change the date of our trip</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必要的话</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我们随时可以改变旅行的日期。</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They were ready to die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if necessary</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for their country</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必要时</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他们愿为国捐躯。</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8853503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a:solidFill>
            <a:srgbClr val="E6E1EF"/>
          </a:solidFill>
        </p:spPr>
        <p:txBody>
          <a:bodyPr/>
          <a:lstStyle/>
          <a:p>
            <a:pPr indent="179228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在表示时间、地点、条件、方式（</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）或让步等的状语从句中，如果主语是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，那么从句中的主语和谓语的一部分（</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尤其是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）往往可以省略。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necessary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possible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true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so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not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any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等这种省略式的状语运用频繁，有的已经成了习惯表达法，被人们所熟知，而对于其完整的状语从句用得越来越少。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6" name="矩形 5"/>
          <p:cNvSpPr/>
          <p:nvPr/>
        </p:nvSpPr>
        <p:spPr>
          <a:xfrm>
            <a:off x="370574" y="3059082"/>
            <a:ext cx="11485848" cy="3346237"/>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If </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it is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 necessary</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we will buy a new car</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如果有必要的话</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我们会买一辆新车。</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If </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it is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 possible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I’ll travel to Denmark next month</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如果可能的话</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下个月我会去丹麦旅行。</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may be busy</a:t>
            </a:r>
            <a:r>
              <a:rPr lang="en-US" altLang="zh-CN" sz="2400" b="0" dirty="0">
                <a:solidFill>
                  <a:srgbClr val="25477F"/>
                </a:solidFill>
                <a:cs typeface="Times New Roman" panose="02020603050405020304" pitchFamily="18" charset="0"/>
              </a:rPr>
              <a:t>.</a:t>
            </a:r>
            <a:r>
              <a:rPr lang="en-US" altLang="zh-CN" sz="2400" b="0" dirty="0">
                <a:solidFill>
                  <a:srgbClr val="000000"/>
                </a:solidFill>
                <a:cs typeface="Times New Roman" panose="02020603050405020304" pitchFamily="18" charset="0"/>
              </a:rPr>
              <a:t> If </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it is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 so</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I’ll call later</a:t>
            </a:r>
            <a:r>
              <a:rPr lang="en-US" altLang="zh-CN" sz="2400" b="0" dirty="0">
                <a:solidFill>
                  <a:srgbClr val="25477F"/>
                </a:solidFill>
                <a:cs typeface="Times New Roman" panose="02020603050405020304" pitchFamily="18" charset="0"/>
              </a:rPr>
              <a:t>.</a:t>
            </a:r>
            <a:r>
              <a:rPr lang="en-US" altLang="zh-CN" sz="2400" b="0" dirty="0">
                <a:solidFill>
                  <a:srgbClr val="000000"/>
                </a:solidFill>
                <a:cs typeface="Times New Roman" panose="02020603050405020304" pitchFamily="18" charset="0"/>
              </a:rPr>
              <a:t> If </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it is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 not</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can I see him now</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他可能很忙</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要是这样</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我以后再来拜访。要是不忙</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我现在可以见他吗</a:t>
            </a:r>
            <a:r>
              <a:rPr lang="zh-CN" altLang="zh-CN" sz="2400" b="0" dirty="0">
                <a:solidFill>
                  <a:srgbClr val="000000"/>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If </a:t>
            </a:r>
            <a:r>
              <a:rPr lang="zh-CN" altLang="zh-CN" sz="2400" b="0" spc="-100" dirty="0">
                <a:solidFill>
                  <a:srgbClr val="000000"/>
                </a:solidFill>
                <a:cs typeface="Times New Roman" panose="02020603050405020304" pitchFamily="18" charset="0"/>
              </a:rPr>
              <a:t>（</a:t>
            </a:r>
            <a:r>
              <a:rPr lang="en-US" altLang="zh-CN" sz="2400" b="0" spc="-100" dirty="0">
                <a:solidFill>
                  <a:srgbClr val="000000"/>
                </a:solidFill>
                <a:cs typeface="Times New Roman" panose="02020603050405020304" pitchFamily="18" charset="0"/>
              </a:rPr>
              <a:t>it is</a:t>
            </a:r>
            <a:r>
              <a:rPr lang="zh-CN" altLang="zh-CN" sz="2400" b="0" spc="-100" dirty="0">
                <a:solidFill>
                  <a:srgbClr val="000000"/>
                </a:solidFill>
                <a:cs typeface="Times New Roman" panose="02020603050405020304" pitchFamily="18" charset="0"/>
              </a:rPr>
              <a:t>）</a:t>
            </a:r>
            <a:r>
              <a:rPr lang="en-US" altLang="zh-CN" sz="2400" b="0" spc="-100" dirty="0">
                <a:solidFill>
                  <a:srgbClr val="000000"/>
                </a:solidFill>
                <a:cs typeface="Times New Roman" panose="02020603050405020304" pitchFamily="18" charset="0"/>
              </a:rPr>
              <a:t> true</a:t>
            </a:r>
            <a:r>
              <a:rPr lang="zh-CN" altLang="zh-CN" sz="2400" b="0" spc="-100" dirty="0">
                <a:solidFill>
                  <a:srgbClr val="000000"/>
                </a:solidFill>
                <a:cs typeface="Times New Roman" panose="02020603050405020304" pitchFamily="18" charset="0"/>
              </a:rPr>
              <a:t>，</a:t>
            </a:r>
            <a:r>
              <a:rPr lang="en-US" altLang="zh-CN" sz="2400" b="0" spc="-100" dirty="0">
                <a:solidFill>
                  <a:srgbClr val="000000"/>
                </a:solidFill>
                <a:cs typeface="Times New Roman" panose="02020603050405020304" pitchFamily="18" charset="0"/>
              </a:rPr>
              <a:t>this will cause us a lot of trouble</a:t>
            </a:r>
            <a:r>
              <a:rPr lang="en-US" altLang="zh-CN" sz="2400" b="0" spc="-100" dirty="0">
                <a:solidFill>
                  <a:srgbClr val="25477F"/>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如果是真的</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这会给我们带来很多麻烦。</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8918276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1829797"/>
            <a:ext cx="11485848" cy="1130246"/>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charge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主管，负责；（商品和服务所需的）要价，收费；充电量；指控，控告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给</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充电；起诉，控告；收（费），（向</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）要价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单词冲关.eps" descr="id:2147486489;FounderCES"/>
          <p:cNvPicPr/>
          <p:nvPr/>
        </p:nvPicPr>
        <p:blipFill>
          <a:blip r:embed="rId2"/>
          <a:stretch>
            <a:fillRect/>
          </a:stretch>
        </p:blipFill>
        <p:spPr>
          <a:xfrm>
            <a:off x="360854" y="1356873"/>
            <a:ext cx="1775418" cy="354564"/>
          </a:xfrm>
          <a:prstGeom prst="rect">
            <a:avLst/>
          </a:prstGeom>
        </p:spPr>
      </p:pic>
      <p:sp>
        <p:nvSpPr>
          <p:cNvPr id="10" name="内容占位符 1"/>
          <p:cNvSpPr txBox="1">
            <a:spLocks/>
          </p:cNvSpPr>
          <p:nvPr/>
        </p:nvSpPr>
        <p:spPr bwMode="auto">
          <a:xfrm>
            <a:off x="360854" y="3171309"/>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captured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submarine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Captain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Nemo</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他们被捕获并带进潜艇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在那里他们遇到了负责人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尼莫船长。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教材原句S.eps" descr="id:2147486356;FounderCES"/>
          <p:cNvPicPr/>
          <p:nvPr/>
        </p:nvPicPr>
        <p:blipFill>
          <a:blip r:embed="rId3"/>
          <a:stretch>
            <a:fillRect/>
          </a:stretch>
        </p:blipFill>
        <p:spPr>
          <a:xfrm>
            <a:off x="5375126" y="2962267"/>
            <a:ext cx="6471576" cy="425544"/>
          </a:xfrm>
          <a:prstGeom prst="rect">
            <a:avLst/>
          </a:prstGeom>
        </p:spPr>
      </p:pic>
      <p:pic>
        <p:nvPicPr>
          <p:cNvPr id="13" name="图片 12"/>
          <p:cNvPicPr>
            <a:picLocks noChangeAspect="1"/>
          </p:cNvPicPr>
          <p:nvPr/>
        </p:nvPicPr>
        <p:blipFill>
          <a:blip r:embed="rId4"/>
          <a:stretch>
            <a:fillRect/>
          </a:stretch>
        </p:blipFill>
        <p:spPr>
          <a:xfrm>
            <a:off x="360855" y="879791"/>
            <a:ext cx="11485848" cy="361985"/>
          </a:xfrm>
          <a:prstGeom prst="rect">
            <a:avLst/>
          </a:prstGeom>
        </p:spPr>
      </p:pic>
      <p:sp>
        <p:nvSpPr>
          <p:cNvPr id="3" name="矩形 2"/>
          <p:cNvSpPr/>
          <p:nvPr/>
        </p:nvSpPr>
        <p:spPr>
          <a:xfrm>
            <a:off x="360854" y="4433044"/>
            <a:ext cx="11485847"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If you’d like to have your breakfast at the hotel</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 charge of </a:t>
            </a:r>
            <a:r>
              <a:rPr lang="zh-CN" altLang="zh-CN" sz="2400" b="0" dirty="0">
                <a:solidFill>
                  <a:srgbClr val="000000"/>
                </a:solidFill>
                <a:ea typeface="楷体_GB2312"/>
                <a:cs typeface="Times New Roman" panose="02020603050405020304" pitchFamily="18" charset="0"/>
              </a:rPr>
              <a:t>￡</a:t>
            </a:r>
            <a:r>
              <a:rPr lang="en-US" altLang="zh-CN" sz="2400" b="0" dirty="0">
                <a:solidFill>
                  <a:srgbClr val="000000"/>
                </a:solidFill>
                <a:cs typeface="Times New Roman" panose="02020603050405020304" pitchFamily="18" charset="0"/>
              </a:rPr>
              <a:t>12 will be added to your bill</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如果你想在酒店用早餐</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我们将在账单上加</a:t>
            </a:r>
            <a:r>
              <a:rPr lang="en-US" altLang="zh-CN" sz="2400" b="0" dirty="0">
                <a:solidFill>
                  <a:srgbClr val="000000"/>
                </a:solidFill>
                <a:cs typeface="Times New Roman" panose="02020603050405020304" pitchFamily="18" charset="0"/>
              </a:rPr>
              <a:t>12</a:t>
            </a:r>
            <a:r>
              <a:rPr lang="zh-CN" altLang="zh-CN" sz="2400" b="0" dirty="0">
                <a:solidFill>
                  <a:srgbClr val="000000"/>
                </a:solidFill>
                <a:ea typeface="楷体" panose="02010609060101010101" pitchFamily="49" charset="-122"/>
                <a:cs typeface="Times New Roman" panose="02020603050405020304" pitchFamily="18" charset="0"/>
              </a:rPr>
              <a:t>镑的费用。</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To everyone’s surprise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the victim decided not to press charges against the offender</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令大家吃惊的是</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受害者决定不起诉罪犯。</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255958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54855"/>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initial image projected was of a caring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effective president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他最初表现出的是一个充满爱心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办事有效的总统形象。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 initial each page and sign in the space provided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请在每一页上用姓名的首字母签署并在规定的空白处签字。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55493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indent="896938"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 of charge/without charge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免费的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in/under one’s charge/in the charge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in/take charge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负责，掌管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charge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在当班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charge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收费，要价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charge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charge a battery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给电池充电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 like to speak to the person who’s in charge of customer service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我想和客服部门的负责人谈话。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charged with murder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他被指控谋杀。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charged him $10 for the service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我因这项服务向他收费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899667"/>
            <a:ext cx="879819" cy="298464"/>
          </a:xfrm>
          <a:prstGeom prst="rect">
            <a:avLst/>
          </a:prstGeom>
        </p:spPr>
      </p:pic>
    </p:spTree>
    <p:extLst>
      <p:ext uri="{BB962C8B-B14F-4D97-AF65-F5344CB8AC3E}">
        <p14:creationId xmlns:p14="http://schemas.microsoft.com/office/powerpoint/2010/main" val="15410188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relate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相联系，有关联；讲述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0693"/>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光用语言来描述这样的奇迹是不够的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1651"/>
            <a:ext cx="6471576" cy="425544"/>
          </a:xfrm>
          <a:prstGeom prst="rect">
            <a:avLst/>
          </a:prstGeom>
        </p:spPr>
      </p:pic>
      <p:sp>
        <p:nvSpPr>
          <p:cNvPr id="7" name="矩形 6"/>
          <p:cNvSpPr/>
          <p:nvPr/>
        </p:nvSpPr>
        <p:spPr>
          <a:xfrm>
            <a:off x="360854" y="2416820"/>
            <a:ext cx="11485848" cy="1684244"/>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I found it difficult to relate the two ideas in my mind</a:t>
            </a:r>
            <a:r>
              <a:rPr lang="en-US" altLang="zh-CN" sz="2400" b="0" spc="-100" dirty="0">
                <a:solidFill>
                  <a:srgbClr val="25477F"/>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我觉得很难把这两种想法联系在一起。</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relates her childhood experiences in the first chapters</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在开始的几章中</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她描述了自己童年的经历。</a:t>
            </a:r>
            <a:endParaRPr lang="zh-CN" altLang="zh-CN" sz="1050" b="0" dirty="0">
              <a:solidFill>
                <a:srgbClr val="000000"/>
              </a:solidFill>
              <a:cs typeface="Times New Roman" panose="02020603050405020304" pitchFamily="18" charset="0"/>
            </a:endParaRPr>
          </a:p>
        </p:txBody>
      </p:sp>
      <p:sp>
        <p:nvSpPr>
          <p:cNvPr id="8" name="内容占位符 1"/>
          <p:cNvSpPr txBox="1">
            <a:spLocks/>
          </p:cNvSpPr>
          <p:nvPr/>
        </p:nvSpPr>
        <p:spPr bwMode="auto">
          <a:xfrm>
            <a:off x="360854" y="407707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relate to sth/sb</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相关；谈到；能够理解并同情；了解</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shall discuss the problem as it relates to our specific case</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我们应针对我们的具体情况来讨论这个问题。</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adults can’t relate to children</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许多成年人并不了解儿童的想法。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TS8.eps" descr="id:2147486377;FounderCES"/>
          <p:cNvPicPr/>
          <p:nvPr/>
        </p:nvPicPr>
        <p:blipFill>
          <a:blip r:embed="rId3"/>
          <a:stretch>
            <a:fillRect/>
          </a:stretch>
        </p:blipFill>
        <p:spPr>
          <a:xfrm>
            <a:off x="394016" y="4230619"/>
            <a:ext cx="879819" cy="298464"/>
          </a:xfrm>
          <a:prstGeom prst="rect">
            <a:avLst/>
          </a:prstGeom>
        </p:spPr>
      </p:pic>
    </p:spTree>
    <p:extLst>
      <p:ext uri="{BB962C8B-B14F-4D97-AF65-F5344CB8AC3E}">
        <p14:creationId xmlns:p14="http://schemas.microsoft.com/office/powerpoint/2010/main" val="33490078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relation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事物之间的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）关联；交往；亲属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related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相关的；有联系的；有亲属关系的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related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亲戚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6" name="矩形 5"/>
          <p:cNvSpPr/>
          <p:nvPr/>
        </p:nvSpPr>
        <p:spPr>
          <a:xfrm>
            <a:off x="360854" y="2510894"/>
            <a:ext cx="11485848" cy="2238241"/>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We seek to improve relations between our two countries</a:t>
            </a:r>
            <a:r>
              <a:rPr lang="en-US" altLang="zh-CN" sz="2400" b="0" spc="-100" dirty="0">
                <a:solidFill>
                  <a:srgbClr val="25477F"/>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我们寻求改进我们两国之间的关系。</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These problems are closely related</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这些问题都是密切相关的。</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Poor educational performance is related to emotional disturbance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糟糕的学习成绩与情绪失常有关。</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6065641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数量或比例上</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占</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解释</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说明</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某事</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导致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51784"/>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dazzling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carpet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reflector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drove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wonderful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intensity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vibration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liquid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这块耀眼的地毯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实际上是一个反射器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以惊人的强度赶走了太阳光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这就是穿过每一个液体原子的振动的原因。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42742"/>
            <a:ext cx="6471576" cy="425544"/>
          </a:xfrm>
          <a:prstGeom prst="rect">
            <a:avLst/>
          </a:prstGeom>
        </p:spPr>
      </p:pic>
    </p:spTree>
    <p:extLst>
      <p:ext uri="{BB962C8B-B14F-4D97-AF65-F5344CB8AC3E}">
        <p14:creationId xmlns:p14="http://schemas.microsoft.com/office/powerpoint/2010/main" val="17665473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8840"/>
            <a:ext cx="11485848" cy="2792239"/>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have to account for every penny we spend on business trips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我们出公差所用的每一分钱都得上报清楚。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Private sponsorships only accounted for a third of all arts funding last year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个人赞助只占去年所有艺术基金的三分之一。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employee had to account for the delays in the project</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员工需要解释项目的延迟原因。</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625733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2792239"/>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no account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绝不，切莫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no account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不重要的，无价值的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into account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顾及，重视，考虑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account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说明，解释（</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account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由于，基于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26309"/>
            <a:ext cx="1821926" cy="323119"/>
          </a:xfrm>
          <a:prstGeom prst="rect">
            <a:avLst/>
          </a:prstGeom>
        </p:spPr>
      </p:pic>
      <p:sp>
        <p:nvSpPr>
          <p:cNvPr id="5" name="内容占位符 1"/>
          <p:cNvSpPr txBox="1">
            <a:spLocks/>
          </p:cNvSpPr>
          <p:nvPr/>
        </p:nvSpPr>
        <p:spPr bwMode="auto">
          <a:xfrm>
            <a:off x="360854" y="3661097"/>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no account must you accept any money if he offers you</a:t>
            </a:r>
            <a:r>
              <a:rPr lang="en-US" altLang="zh-CN" spc="-100"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如果他给你钱你绝不要接受。</a:t>
            </a:r>
            <a:endParaRPr lang="zh-CN" altLang="zh-CN" sz="105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of no account to me whether he comes or not</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他来不来对我毫不重要。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into account your own strengths and weaknesses</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考虑一下你自己的优缺点。</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 give me an account of your trip</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请你告诉我你旅行的情况。</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flight was postponed on account of bad weather</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因为天气恶劣</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飞行延期了。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138615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sense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讲得通</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言之有理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0693"/>
            <a:ext cx="11485848" cy="131574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eaLnBrk="1" hangingPunct="1"/>
            <a:r>
              <a:rPr lang="en-US" altLang="zh-CN" dirty="0">
                <a:solidFill>
                  <a:srgbClr val="000000"/>
                </a:solidFill>
                <a:latin typeface="Times New Roman" panose="02020603050405020304" pitchFamily="18" charset="0"/>
                <a:ea typeface="宋体" panose="02010600030101010101" pitchFamily="2" charset="-122"/>
              </a:rPr>
              <a:t>Then</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think</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about</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what</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other</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words</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would</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make</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sense</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in</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the</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sentence</a:t>
            </a:r>
            <a:r>
              <a:rPr lang="en-US" altLang="zh-CN" dirty="0">
                <a:solidFill>
                  <a:srgbClr val="25477F"/>
                </a:solidFill>
                <a:latin typeface="Times New Roman" panose="02020603050405020304" pitchFamily="18" charset="0"/>
                <a:ea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然后想想这个句子中还有什么其他单词讲得通。</a:t>
            </a:r>
            <a:endParaRPr lang="en-US" altLang="zh-CN" dirty="0" smtClean="0"/>
          </a:p>
        </p:txBody>
      </p:sp>
      <p:pic>
        <p:nvPicPr>
          <p:cNvPr id="6" name="教材原句S.eps" descr="id:2147486356;FounderCES"/>
          <p:cNvPicPr/>
          <p:nvPr/>
        </p:nvPicPr>
        <p:blipFill>
          <a:blip r:embed="rId2"/>
          <a:stretch>
            <a:fillRect/>
          </a:stretch>
        </p:blipFill>
        <p:spPr>
          <a:xfrm>
            <a:off x="5375126" y="1451651"/>
            <a:ext cx="6471576" cy="425544"/>
          </a:xfrm>
          <a:prstGeom prst="rect">
            <a:avLst/>
          </a:prstGeom>
        </p:spPr>
      </p:pic>
      <p:sp>
        <p:nvSpPr>
          <p:cNvPr id="3" name="矩形 2"/>
          <p:cNvSpPr/>
          <p:nvPr/>
        </p:nvSpPr>
        <p:spPr>
          <a:xfrm>
            <a:off x="360854" y="3086958"/>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Like bats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they send out sound waves and make sense of their environment from the echoes they receive back</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像蝙蝠一样</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它们发出声波</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然后根据收到的回音来了解周围的环境。</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There are some stylistic elements in the statue that just don’t make sense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这座雕像上的一些风格元素让人完全捉摸不透。</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427254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3162850"/>
            <a:ext cx="11485848" cy="1130246"/>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no sense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毫无意义，完全不着边际，完全天南地北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good sense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有很大意义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3324455"/>
            <a:ext cx="1821926" cy="323119"/>
          </a:xfrm>
          <a:prstGeom prst="rect">
            <a:avLst/>
          </a:prstGeom>
        </p:spPr>
      </p:pic>
    </p:spTree>
    <p:extLst>
      <p:ext uri="{BB962C8B-B14F-4D97-AF65-F5344CB8AC3E}">
        <p14:creationId xmlns:p14="http://schemas.microsoft.com/office/powerpoint/2010/main" val="19686241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34529"/>
            <a:ext cx="11485848" cy="579967"/>
          </a:xfrm>
          <a:solidFill>
            <a:srgbClr val="FCE2D0"/>
          </a:solidFill>
        </p:spPr>
        <p:txBody>
          <a:bodyPr/>
          <a:lstStyle/>
          <a:p>
            <a:pPr hangingPunct="0">
              <a:spcAft>
                <a:spcPts val="0"/>
              </a:spcAft>
            </a:pP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Above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calm</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surface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我的头顶是平静的海面。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1496593"/>
            <a:ext cx="1998409" cy="385407"/>
          </a:xfrm>
          <a:prstGeom prst="rect">
            <a:avLst/>
          </a:prstGeom>
        </p:spPr>
      </p:pic>
      <p:sp>
        <p:nvSpPr>
          <p:cNvPr id="4" name="内容占位符 1"/>
          <p:cNvSpPr txBox="1">
            <a:spLocks/>
          </p:cNvSpPr>
          <p:nvPr/>
        </p:nvSpPr>
        <p:spPr bwMode="auto">
          <a:xfrm>
            <a:off x="360854" y="268086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此句是完全倒装，正常语序为：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calm surface of the sea was above me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2872899"/>
            <a:ext cx="912981" cy="298464"/>
          </a:xfrm>
          <a:prstGeom prst="rect">
            <a:avLst/>
          </a:prstGeom>
        </p:spPr>
      </p:pic>
      <p:sp>
        <p:nvSpPr>
          <p:cNvPr id="6" name="内容占位符 1"/>
          <p:cNvSpPr txBox="1">
            <a:spLocks/>
          </p:cNvSpPr>
          <p:nvPr/>
        </p:nvSpPr>
        <p:spPr bwMode="auto">
          <a:xfrm>
            <a:off x="360854" y="3328932"/>
            <a:ext cx="11485848" cy="1684244"/>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在英语中，完全倒装句常用于表达强调、突出等语用目的，通过颠倒原有语序来达到这一效果。这种结构通常用于一般现在时和一般过去时。</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介词短语（</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表地点</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）＋不及物动词＋名词</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为完全倒装的一种。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知识拓展.eps" descr="id:2147486363;FounderCES"/>
          <p:cNvPicPr/>
          <p:nvPr/>
        </p:nvPicPr>
        <p:blipFill>
          <a:blip r:embed="rId4"/>
          <a:stretch>
            <a:fillRect/>
          </a:stretch>
        </p:blipFill>
        <p:spPr>
          <a:xfrm>
            <a:off x="370574" y="3490537"/>
            <a:ext cx="1821926" cy="323119"/>
          </a:xfrm>
          <a:prstGeom prst="rect">
            <a:avLst/>
          </a:prstGeom>
        </p:spPr>
      </p:pic>
    </p:spTree>
    <p:extLst>
      <p:ext uri="{BB962C8B-B14F-4D97-AF65-F5344CB8AC3E}">
        <p14:creationId xmlns:p14="http://schemas.microsoft.com/office/powerpoint/2010/main" val="38042836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08230"/>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the valley came a frightening sound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山谷里传来可怕的声音。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wall hang two large portraits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墙上挂着两幅大肖像。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foot of the hill lies a beautiful lake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山脚下有一个美丽的湖。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soldiers ran to the building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top of which flew a flag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士兵冲向楼房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房顶上飘着旗帜。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East of the lake lie two towns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湖的东边有两个小镇。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注意：若主语是人称代词，不用完全倒装。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he came and back he went again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他进来了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又回去了。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不能说成</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079490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15015"/>
            <a:ext cx="11485848" cy="576248"/>
          </a:xfrm>
          <a:solidFill>
            <a:srgbClr val="E6E1EF"/>
          </a:solidFill>
        </p:spPr>
        <p:txBody>
          <a:bodyPr/>
          <a:lstStyle/>
          <a:p>
            <a:pPr indent="1792288"/>
            <a:r>
              <a:rPr lang="en-US" altLang="zh-CN" dirty="0"/>
              <a:t>initially adv.</a:t>
            </a:r>
            <a:r>
              <a:rPr lang="zh-CN" altLang="en-US" dirty="0"/>
              <a:t>开始，最初，起初　</a:t>
            </a:r>
          </a:p>
        </p:txBody>
      </p:sp>
      <p:pic>
        <p:nvPicPr>
          <p:cNvPr id="3" name="知识拓展.eps" descr="id:2147486363;FounderCES"/>
          <p:cNvPicPr/>
          <p:nvPr/>
        </p:nvPicPr>
        <p:blipFill>
          <a:blip r:embed="rId2"/>
          <a:stretch>
            <a:fillRect/>
          </a:stretch>
        </p:blipFill>
        <p:spPr>
          <a:xfrm>
            <a:off x="370574" y="2176620"/>
            <a:ext cx="1821926" cy="323119"/>
          </a:xfrm>
          <a:prstGeom prst="rect">
            <a:avLst/>
          </a:prstGeom>
        </p:spPr>
      </p:pic>
      <p:sp>
        <p:nvSpPr>
          <p:cNvPr id="6" name="矩形 5"/>
          <p:cNvSpPr/>
          <p:nvPr/>
        </p:nvSpPr>
        <p:spPr>
          <a:xfrm>
            <a:off x="370574" y="2752868"/>
            <a:ext cx="1147612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err="1">
                <a:solidFill>
                  <a:srgbClr val="000000"/>
                </a:solidFill>
                <a:cs typeface="Times New Roman" panose="02020603050405020304" pitchFamily="18" charset="0"/>
              </a:rPr>
              <a:t>Loe</a:t>
            </a:r>
            <a:r>
              <a:rPr lang="en-US" altLang="zh-CN" sz="2400" b="0" dirty="0">
                <a:solidFill>
                  <a:srgbClr val="000000"/>
                </a:solidFill>
                <a:cs typeface="Times New Roman" panose="02020603050405020304" pitchFamily="18" charset="0"/>
              </a:rPr>
              <a:t> initially went to school to become an engineer</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but she quickly learned that her enthusiasm was mainly about growing and preparing her own food</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起初</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洛在学校当工程师</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但她很快意识到</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她的热情主要是种植和烹制食物。</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945972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05464"/>
            <a:ext cx="11485848" cy="1130246"/>
          </a:xfrm>
        </p:spPr>
        <p:txBody>
          <a:bodyPr/>
          <a:lstStyle/>
          <a:p>
            <a:pPr hangingPunct="0">
              <a:spcAft>
                <a:spcPts val="0"/>
              </a:spcAft>
            </a:pPr>
            <a:r>
              <a:rPr lang="zh-CN" altLang="zh-CN">
                <a:solidFill>
                  <a:srgbClr val="68A88C"/>
                </a:solidFill>
                <a:latin typeface="Times New Roman" panose="02020603050405020304" pitchFamily="18" charset="0"/>
                <a:ea typeface="黑体" panose="02010609060101010101" pitchFamily="49" charset="-122"/>
                <a:cs typeface="Times New Roman" panose="02020603050405020304" pitchFamily="18" charset="0"/>
              </a:rPr>
              <a:t>过去将来时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过去将来时主要用于表示过去某个时候看来即将发生的动作或存在的状态。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破.eps" descr="id:2147486944;FounderCES"/>
          <p:cNvPicPr/>
          <p:nvPr/>
        </p:nvPicPr>
        <p:blipFill>
          <a:blip r:embed="rId2"/>
          <a:stretch>
            <a:fillRect/>
          </a:stretch>
        </p:blipFill>
        <p:spPr>
          <a:xfrm>
            <a:off x="3513861" y="789378"/>
            <a:ext cx="5179834" cy="541707"/>
          </a:xfrm>
          <a:prstGeom prst="rect">
            <a:avLst/>
          </a:prstGeom>
        </p:spPr>
      </p:pic>
      <p:sp>
        <p:nvSpPr>
          <p:cNvPr id="5" name="内容占位符 1"/>
          <p:cNvSpPr txBox="1">
            <a:spLocks/>
          </p:cNvSpPr>
          <p:nvPr/>
        </p:nvSpPr>
        <p:spPr bwMode="auto">
          <a:xfrm>
            <a:off x="360854" y="3197425"/>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＋动词原形，常表示主观意愿的将来。 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you asked Li Lei for help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never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refuse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过去当你请李雷帮忙时，他绝不会拒绝。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hoped that they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 meet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again some day</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她希望将来有一天他们能再见面。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knew that he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 help</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 when we were in trouble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我知道当我们陷入困境时他会帮助我们。</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0855" y="2660513"/>
            <a:ext cx="4798248" cy="462533"/>
          </a:xfrm>
          <a:prstGeom prst="rect">
            <a:avLst/>
          </a:prstGeom>
        </p:spPr>
      </p:pic>
      <p:sp>
        <p:nvSpPr>
          <p:cNvPr id="8" name="矩形 7"/>
          <p:cNvSpPr/>
          <p:nvPr/>
        </p:nvSpPr>
        <p:spPr>
          <a:xfrm>
            <a:off x="478582" y="2555451"/>
            <a:ext cx="4592924" cy="576248"/>
          </a:xfrm>
          <a:prstGeom prst="rect">
            <a:avLst/>
          </a:prstGeom>
        </p:spPr>
        <p:txBody>
          <a:bodyPr wrap="none">
            <a:spAutoFit/>
          </a:bodyPr>
          <a:lstStyle/>
          <a:p>
            <a:pPr algn="just">
              <a:lnSpc>
                <a:spcPct val="150000"/>
              </a:lnSpc>
              <a:spcAft>
                <a:spcPts val="0"/>
              </a:spcAft>
            </a:pPr>
            <a:r>
              <a:rPr lang="zh-CN" altLang="zh-CN" sz="2400" dirty="0">
                <a:solidFill>
                  <a:schemeClr val="bg1"/>
                </a:solidFill>
                <a:ea typeface="黑体" panose="02010609060101010101" pitchFamily="49" charset="-122"/>
                <a:cs typeface="Times New Roman" panose="02020603050405020304" pitchFamily="18" charset="0"/>
              </a:rPr>
              <a:t>一</a:t>
            </a:r>
            <a:r>
              <a:rPr lang="zh-CN" altLang="zh-CN" sz="2400" dirty="0">
                <a:solidFill>
                  <a:schemeClr val="bg1"/>
                </a:solidFill>
                <a:cs typeface="Times New Roman" panose="02020603050405020304" pitchFamily="18" charset="0"/>
              </a:rPr>
              <a:t>、</a:t>
            </a:r>
            <a:r>
              <a:rPr lang="zh-CN" altLang="zh-CN" sz="2400" dirty="0">
                <a:solidFill>
                  <a:schemeClr val="bg1"/>
                </a:solidFill>
                <a:ea typeface="黑体" panose="02010609060101010101" pitchFamily="49" charset="-122"/>
                <a:cs typeface="Times New Roman" panose="02020603050405020304" pitchFamily="18" charset="0"/>
              </a:rPr>
              <a:t> 过去将来时常见的五种结构</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32765471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was/were going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＋动词原形，常表示按计划或安排即将发生的事。如：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told us that he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was going to attend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meeting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他告诉我们说他要参加那次会议。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还可表示根据某种迹象来看，很可能或即将发生的事情。如：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seemed as if it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was going to rain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看来好像要下雨。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was/were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building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was to be completed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next month</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这座建筑该在下个月竣工。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was/were about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were about to leave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when it began to rain heavily and suddenly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就在我们要离开时，天突然下起了大雨。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564543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4864"/>
            <a:ext cx="11485848" cy="2238241"/>
          </a:xfrm>
        </p:spPr>
        <p:txBody>
          <a:bodyPr/>
          <a:lstStyle/>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was/were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＋现在分词。多为瞬时动词表示过去将来的含义。如：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was leaving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next day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他第二天要走了。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were informed that the leaders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were coming 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school soon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我们接到通知说领导们很快要来我们学校。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660967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4524315"/>
          </a:xfrm>
        </p:spPr>
        <p:txBody>
          <a:bodyPr/>
          <a:lstStyle/>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表示过去的某种习惯性行为（</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was young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’d listen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the radio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waiting for my favourite songs</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当我还是个小孩的时候，我常听着收音机，等待我最喜欢的歌。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过去将来时，一般用于主句为过去时的宾语从句中。如：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said he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never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again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他说他绝不会再去那儿。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条件状语从句和时间状语从句中须用一般过去时代替过去将来时。如：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teacher said that it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 be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very difficult to make progress if I didn’t work hard</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老师说，如果我不努力学习的话，就很难取得进步。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4510216" cy="462533"/>
          </a:xfrm>
          <a:prstGeom prst="rect">
            <a:avLst/>
          </a:prstGeom>
        </p:spPr>
      </p:pic>
      <p:sp>
        <p:nvSpPr>
          <p:cNvPr id="6" name="矩形 5"/>
          <p:cNvSpPr/>
          <p:nvPr/>
        </p:nvSpPr>
        <p:spPr>
          <a:xfrm>
            <a:off x="450946" y="724303"/>
            <a:ext cx="4330032"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二</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a:t>
            </a:r>
            <a:r>
              <a:rPr lang="en-US" altLang="zh-CN" sz="2400">
                <a:solidFill>
                  <a:schemeClr val="bg1"/>
                </a:solidFill>
                <a:cs typeface="Times New Roman" panose="02020603050405020304" pitchFamily="18" charset="0"/>
              </a:rPr>
              <a:t>would</a:t>
            </a:r>
            <a:r>
              <a:rPr lang="en-US" altLang="zh-CN" sz="2400">
                <a:solidFill>
                  <a:schemeClr val="bg1"/>
                </a:solidFill>
                <a:ea typeface="黑体" panose="02010609060101010101" pitchFamily="49" charset="-122"/>
                <a:cs typeface="Times New Roman" panose="02020603050405020304" pitchFamily="18" charset="0"/>
              </a:rPr>
              <a:t> </a:t>
            </a:r>
            <a:r>
              <a:rPr lang="en-US" altLang="zh-CN" sz="2400">
                <a:solidFill>
                  <a:schemeClr val="bg1"/>
                </a:solidFill>
                <a:cs typeface="Times New Roman" panose="02020603050405020304" pitchFamily="18" charset="0"/>
              </a:rPr>
              <a:t>do</a:t>
            </a:r>
            <a:r>
              <a:rPr lang="en-US" altLang="zh-CN" sz="2400">
                <a:solidFill>
                  <a:schemeClr val="bg1"/>
                </a:solidFill>
                <a:ea typeface="黑体" panose="02010609060101010101" pitchFamily="49" charset="-122"/>
                <a:cs typeface="Times New Roman" panose="02020603050405020304" pitchFamily="18" charset="0"/>
              </a:rPr>
              <a:t> </a:t>
            </a:r>
            <a:r>
              <a:rPr lang="zh-CN" altLang="zh-CN" sz="2400">
                <a:solidFill>
                  <a:schemeClr val="bg1"/>
                </a:solidFill>
                <a:ea typeface="黑体" panose="02010609060101010101" pitchFamily="49" charset="-122"/>
                <a:cs typeface="Times New Roman" panose="02020603050405020304" pitchFamily="18" charset="0"/>
              </a:rPr>
              <a:t>的四种习惯用法</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19494099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70879"/>
            <a:ext cx="11485848" cy="2238241"/>
          </a:xfrm>
        </p:spPr>
        <p:txBody>
          <a:bodyPr/>
          <a:lstStyle/>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过去将来时，用于虚拟语气中。如：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I were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 not do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要是我是你的话，我就不会那样做。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he were here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would show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 how to do it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如果他在这儿，他就会向我们展示该如何做了。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533783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90581"/>
            <a:ext cx="11485848" cy="2862322"/>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学科核心素养是学科育人价值的集中体现，是学生通过学科学习而逐步形成的正确价值观念、必备品格和关键能力。英语学科的核心素养包括语言能力、思维品质、文化意识和学习能力。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文章主要讲述了宇航员克里斯蒂娜</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科赫提倡追随激情，迎接挑战，并支持他人，她将在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年的阿尔忒弥斯二号任务中飞得更远，实现雄心壮志。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通.eps" descr="id:2147487007;FounderCES"/>
          <p:cNvPicPr/>
          <p:nvPr/>
        </p:nvPicPr>
        <p:blipFill>
          <a:blip r:embed="rId2"/>
          <a:stretch>
            <a:fillRect/>
          </a:stretch>
        </p:blipFill>
        <p:spPr>
          <a:xfrm>
            <a:off x="3513861" y="798431"/>
            <a:ext cx="5179834" cy="541707"/>
          </a:xfrm>
          <a:prstGeom prst="rect">
            <a:avLst/>
          </a:prstGeom>
        </p:spPr>
      </p:pic>
      <p:pic>
        <p:nvPicPr>
          <p:cNvPr id="5"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25265002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挑战太空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思维品质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Raised in Jacksonville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small town in North Carolina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Christina Koch always knew she wanted to be an astronaut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dream began as early as kindergarten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 a time when spaceflight was dominated by men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Fortunately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told my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kindergarten teachers that I wanted to be an astronaut they supported me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one told me that it was unattainable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whether it was my own hard-headedness or that encouragement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did go full forward into pursuing my dream to become an astronaut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says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28338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Koch found inspiration in pioneers like Sally Ride and Mae Jemison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also in everyday heroes—from civil rights activists to her independent grandmother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examples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along with her family’s emphasis on hard work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instilled in her the courage to chase her dreams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Koch studied physics and electrical engineering before joining NASA at the Goddard Space Flight Centre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she contributed to the development of scientific instruments on several space missions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Driven by a thirst for adventure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spent a year in Antarctica’s tough environment and then in other remote locations like Greenland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Unsurprisingly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cited photography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camping and climbing among her hobbies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2770045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3954"/>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ultimate fulfillment of her dream came in 2013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she was selected as an astronaut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joining a groundbreaking class with an equal number of men and women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Previously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women comprised only 17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NASA’s astronauts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completing training in 2015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was assigned her first long-stay mission on the International Space Station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success is undeniable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part of the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Artemis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mission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scheduled for 2025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she’ll travel further than any human since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Apollo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evidence of her constant ambition</a:t>
            </a:r>
            <a:r>
              <a:rPr lang="en-US" altLang="zh-CN" dirty="0"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7455243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6096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Koch advocates following passions and embracing challenges</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what scares you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advises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those things often lead to the greatest fulfillment and contributions</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Besides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Koch also says that there’s one that should never be forgotten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Support the people around you</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sure that you’re thinking about the success of those around you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you’re helping them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together we all will achieve as much as we possibly can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661660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412776"/>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confirm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证实，证明；确认；认可；使确信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315633"/>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confirmed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Edmund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Hillary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Tenzing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Norgay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埃德蒙</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希拉里和丹增</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诺盖是第一批被证实登上顶峰的人。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2106591"/>
            <a:ext cx="6471576" cy="425544"/>
          </a:xfrm>
          <a:prstGeom prst="rect">
            <a:avLst/>
          </a:prstGeom>
        </p:spPr>
      </p:pic>
      <p:sp>
        <p:nvSpPr>
          <p:cNvPr id="7" name="矩形 6"/>
          <p:cNvSpPr/>
          <p:nvPr/>
        </p:nvSpPr>
        <p:spPr>
          <a:xfrm>
            <a:off x="360854" y="3663608"/>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 has been confirmed that the meeting will take place next week</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已经确定会议将于下个星期召开。</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4623750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342509"/>
                <a:ext cx="11485848" cy="3274935"/>
              </a:xfrm>
              <a:solidFill>
                <a:srgbClr val="FCE2D0"/>
              </a:solidFill>
            </p:spPr>
            <p:txBody>
              <a:bodyPr/>
              <a:lstStyle/>
              <a:p>
                <a:pPr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physics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electrical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engineering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before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joining</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NASA</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Goddard</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时间状语</m:t>
                        </m:r>
                      </m:lim>
                    </m:limLow>
                    <m:r>
                      <a:rPr lang="en-US" altLang="zh-CN" i="1">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Space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Flight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Centre</m:t>
                            </m:r>
                          </m:e>
                        </m:bar>
                      </m:e>
                      <m:lim>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zh-CN" altLang="zh-CN" dirty="0" smtClean="0">
                    <a:solidFill>
                      <a:srgbClr val="00ADEE"/>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i="1" spc="-100">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spc="-100" smtClean="0">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where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she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contributed</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to</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development</m:t>
                            </m:r>
                            <m:r>
                              <a:rPr lang="en-US"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b="0" i="0" spc="-100"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scientific</m:t>
                            </m:r>
                            <m:r>
                              <a:rPr lang="en-US" altLang="zh-CN" b="0" i="0" spc="-100"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instruments</m:t>
                            </m:r>
                            <m:r>
                              <a:rPr lang="en-US"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e>
                        </m:bar>
                      </m:e>
                      <m:lim>
                        <m:r>
                          <a:rPr lang="zh-CN" altLang="zh-CN" spc="-100">
                            <a:solidFill>
                              <a:srgbClr val="F08100"/>
                            </a:solidFill>
                            <a:latin typeface="Cambria Math" panose="02040503050406030204" pitchFamily="18" charset="0"/>
                            <a:ea typeface="楷体" panose="02010609060101010101" pitchFamily="49" charset="-122"/>
                            <a:cs typeface="Times New Roman" panose="02020603050405020304" pitchFamily="18" charset="0"/>
                          </a:rPr>
                          <m:t>非限定性定语从句</m:t>
                        </m:r>
                      </m:lim>
                    </m:limLow>
                  </m:oMath>
                </a14:m>
                <a:r>
                  <a:rPr lang="en-US" altLang="zh-CN" dirty="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on</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several</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space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missions</m:t>
                            </m:r>
                          </m:e>
                        </m:bar>
                      </m:e>
                      <m:lim>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342509"/>
                <a:ext cx="11485848" cy="3274935"/>
              </a:xfrm>
              <a:blipFill>
                <a:blip r:embed="rId2"/>
                <a:stretch>
                  <a:fillRect l="-796"/>
                </a:stretch>
              </a:blipFill>
            </p:spPr>
            <p:txBody>
              <a:bodyPr/>
              <a:lstStyle/>
              <a:p>
                <a:r>
                  <a:rPr lang="zh-CN" altLang="en-US">
                    <a:noFill/>
                  </a:rPr>
                  <a:t> </a:t>
                </a:r>
              </a:p>
            </p:txBody>
          </p:sp>
        </mc:Fallback>
      </mc:AlternateContent>
      <p:pic>
        <p:nvPicPr>
          <p:cNvPr id="3" name="句型解读.eps" descr="id:2147487021;FounderCES"/>
          <p:cNvPicPr/>
          <p:nvPr/>
        </p:nvPicPr>
        <p:blipFill>
          <a:blip r:embed="rId3"/>
          <a:stretch>
            <a:fillRect/>
          </a:stretch>
        </p:blipFill>
        <p:spPr>
          <a:xfrm>
            <a:off x="379506" y="902529"/>
            <a:ext cx="1697873" cy="333511"/>
          </a:xfrm>
          <a:prstGeom prst="rect">
            <a:avLst/>
          </a:prstGeom>
        </p:spPr>
      </p:pic>
    </p:spTree>
    <p:extLst>
      <p:ext uri="{BB962C8B-B14F-4D97-AF65-F5344CB8AC3E}">
        <p14:creationId xmlns:p14="http://schemas.microsoft.com/office/powerpoint/2010/main" val="229419455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86280"/>
            <a:ext cx="11485848" cy="1130246"/>
          </a:xfrm>
        </p:spPr>
        <p:txBody>
          <a:bodyPr/>
          <a:lstStyle/>
          <a:p>
            <a:pPr indent="5334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 joining NASA at the Goddard Space Flight Centre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为时间状语，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引导非限定性定语从句，修饰先行词</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Goddard Space Flight Centre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分析.eps" descr="id:2147487028;FounderCES"/>
          <p:cNvPicPr/>
          <p:nvPr/>
        </p:nvPicPr>
        <p:blipFill>
          <a:blip r:embed="rId2"/>
          <a:stretch>
            <a:fillRect/>
          </a:stretch>
        </p:blipFill>
        <p:spPr>
          <a:xfrm>
            <a:off x="384123" y="2382483"/>
            <a:ext cx="534375" cy="253923"/>
          </a:xfrm>
          <a:prstGeom prst="rect">
            <a:avLst/>
          </a:prstGeom>
        </p:spPr>
      </p:pic>
      <p:sp>
        <p:nvSpPr>
          <p:cNvPr id="4" name="内容占位符 1"/>
          <p:cNvSpPr txBox="1">
            <a:spLocks/>
          </p:cNvSpPr>
          <p:nvPr/>
        </p:nvSpPr>
        <p:spPr bwMode="auto">
          <a:xfrm>
            <a:off x="360854" y="337887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eaLnBrk="1">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科赫在加入美国国家航空航天局戈达德太空飞行中心之前学习了物理和电气工程，在那里她为几次太空任务中的科学仪器开发做出了贡献。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译文.eps" descr="id:2147487035;FounderCES"/>
          <p:cNvPicPr/>
          <p:nvPr/>
        </p:nvPicPr>
        <p:blipFill>
          <a:blip r:embed="rId3"/>
          <a:stretch>
            <a:fillRect/>
          </a:stretch>
        </p:blipFill>
        <p:spPr>
          <a:xfrm>
            <a:off x="360854" y="3575078"/>
            <a:ext cx="540691" cy="253922"/>
          </a:xfrm>
          <a:prstGeom prst="rect">
            <a:avLst/>
          </a:prstGeom>
        </p:spPr>
      </p:pic>
    </p:spTree>
    <p:extLst>
      <p:ext uri="{BB962C8B-B14F-4D97-AF65-F5344CB8AC3E}">
        <p14:creationId xmlns:p14="http://schemas.microsoft.com/office/powerpoint/2010/main" val="421786827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255617"/>
              </a:xfrm>
              <a:solidFill>
                <a:srgbClr val="FCE2D0"/>
              </a:solidFill>
            </p:spPr>
            <p:txBody>
              <a:bodyPr/>
              <a:lstStyle/>
              <a:p>
                <a:pPr algn="dist" hangingPunct="0">
                  <a:spcAft>
                    <a:spcPts val="0"/>
                  </a:spcAft>
                </a:pPr>
                <a:r>
                  <a:rPr lang="en-US" altLang="zh-CN" spc="-100" dirty="0">
                    <a:solidFill>
                      <a:srgbClr val="F3892F"/>
                    </a:solidFill>
                    <a:latin typeface="Cambria Math" panose="02040503050406030204" pitchFamily="18" charset="0"/>
                    <a:ea typeface="MS Mincho"/>
                    <a:cs typeface="Cambria Math" panose="02040503050406030204" pitchFamily="18" charset="0"/>
                  </a:rPr>
                  <a:t>❷</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ultimate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fulfillment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dream</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2013</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i="1" spc="-10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spc="-10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when</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she</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was</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selected</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as</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an</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astronaut</m:t>
                            </m:r>
                          </m:e>
                        </m:bar>
                      </m:e>
                      <m:lim>
                        <m:r>
                          <a:rPr lang="zh-CN"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非限定性定语从句</m:t>
                        </m:r>
                      </m:lim>
                    </m:limLow>
                  </m:oMath>
                </a14:m>
                <a:r>
                  <a:rPr lang="zh-CN"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joining</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groundbreaking</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class</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with</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an</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equal</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number</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men</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and</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woment</m:t>
                            </m:r>
                          </m:e>
                        </m:bar>
                      </m:e>
                      <m:lim>
                        <m:r>
                          <a:rPr lang="zh-CN"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现在分词短语作状语</m:t>
                        </m:r>
                      </m:lim>
                    </m:limLow>
                  </m:oMath>
                </a14:m>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255617"/>
              </a:xfrm>
              <a:blipFill>
                <a:blip r:embed="rId2"/>
                <a:stretch>
                  <a:fillRect l="-796" r="-849" b="-4054"/>
                </a:stretch>
              </a:blipFill>
            </p:spPr>
            <p:txBody>
              <a:bodyPr/>
              <a:lstStyle/>
              <a:p>
                <a:r>
                  <a:rPr lang="zh-CN" altLang="en-US">
                    <a:noFill/>
                  </a:rPr>
                  <a:t> </a:t>
                </a:r>
              </a:p>
            </p:txBody>
          </p:sp>
        </mc:Fallback>
      </mc:AlternateContent>
      <p:sp>
        <p:nvSpPr>
          <p:cNvPr id="5" name="内容占位符 1"/>
          <p:cNvSpPr txBox="1">
            <a:spLocks/>
          </p:cNvSpPr>
          <p:nvPr/>
        </p:nvSpPr>
        <p:spPr bwMode="auto">
          <a:xfrm>
            <a:off x="360854" y="31223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引导非限定性定语从句，修饰前面的时间状语</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joining a groundbreaking class with an equal number of men and women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为现在分词短语作伴随状语。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481903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年，她的梦想最终实现，她被选为宇航员，加入了一个男女人数相等的开创性班级。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译文.eps" descr="id:2147487035;FounderCES"/>
          <p:cNvPicPr/>
          <p:nvPr/>
        </p:nvPicPr>
        <p:blipFill>
          <a:blip r:embed="rId3"/>
          <a:stretch>
            <a:fillRect/>
          </a:stretch>
        </p:blipFill>
        <p:spPr>
          <a:xfrm>
            <a:off x="360854" y="5015238"/>
            <a:ext cx="540691" cy="253922"/>
          </a:xfrm>
          <a:prstGeom prst="rect">
            <a:avLst/>
          </a:prstGeom>
        </p:spPr>
      </p:pic>
    </p:spTree>
    <p:extLst>
      <p:ext uri="{BB962C8B-B14F-4D97-AF65-F5344CB8AC3E}">
        <p14:creationId xmlns:p14="http://schemas.microsoft.com/office/powerpoint/2010/main" val="10755986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2200796"/>
            <a:ext cx="11485848" cy="2308324"/>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unattainable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难以达到的，无法得到的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contribute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有助于，促成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comprise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包括，包含；组成，构成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advocate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sb11.eps" descr="id:2147487042;FounderCES"/>
          <p:cNvPicPr/>
          <p:nvPr/>
        </p:nvPicPr>
        <p:blipFill>
          <a:blip r:embed="rId2"/>
          <a:stretch>
            <a:fillRect/>
          </a:stretch>
        </p:blipFill>
        <p:spPr>
          <a:xfrm>
            <a:off x="360854" y="1815138"/>
            <a:ext cx="1584176" cy="368883"/>
          </a:xfrm>
          <a:prstGeom prst="rect">
            <a:avLst/>
          </a:prstGeom>
        </p:spPr>
      </p:pic>
    </p:spTree>
    <p:extLst>
      <p:ext uri="{BB962C8B-B14F-4D97-AF65-F5344CB8AC3E}">
        <p14:creationId xmlns:p14="http://schemas.microsoft.com/office/powerpoint/2010/main" val="426918889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4403"/>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fulfillment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thirst for adventure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对冒险的渴望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tough environment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恶劣的环境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cite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dirty="0" err="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ultimate fulfillment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最终实现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embrace challenges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欣然接受挑战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sb12.eps" descr="id:2147487049;FounderCES"/>
          <p:cNvPicPr/>
          <p:nvPr/>
        </p:nvPicPr>
        <p:blipFill>
          <a:blip r:embed="rId2"/>
          <a:stretch>
            <a:fillRect/>
          </a:stretch>
        </p:blipFill>
        <p:spPr>
          <a:xfrm>
            <a:off x="360854" y="872842"/>
            <a:ext cx="1582913" cy="392886"/>
          </a:xfrm>
          <a:prstGeom prst="rect">
            <a:avLst/>
          </a:prstGeom>
        </p:spPr>
      </p:pic>
    </p:spTree>
    <p:extLst>
      <p:ext uri="{BB962C8B-B14F-4D97-AF65-F5344CB8AC3E}">
        <p14:creationId xmlns:p14="http://schemas.microsoft.com/office/powerpoint/2010/main" val="141274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confirm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　证实</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confirmed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据证实</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Earlier reports were unable to confirm that there were any survivors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早先的报道无法证实是否有幸存者。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it has been confirmed that he or she 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fact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suffering from a panic attack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victim should seek psychological and medical help</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一旦确认他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她确实患有恐慌症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患者应寻求心理和医疗帮助。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9099"/>
            <a:ext cx="11485848" cy="576248"/>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confirmation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证实；确认书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1880704"/>
            <a:ext cx="1821926" cy="323119"/>
          </a:xfrm>
          <a:prstGeom prst="rect">
            <a:avLst/>
          </a:prstGeom>
        </p:spPr>
      </p:pic>
      <p:sp>
        <p:nvSpPr>
          <p:cNvPr id="5" name="矩形 4"/>
          <p:cNvSpPr/>
          <p:nvPr/>
        </p:nvSpPr>
        <p:spPr>
          <a:xfrm>
            <a:off x="370574" y="2416820"/>
            <a:ext cx="1147612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 would appreciate confirmation of your refusal of our invitation to take part</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若您确认拒绝我们的邀请不能参加</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我们将感激不尽。</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 need confirmation in writing before we can send your order out</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给你们发送订购的货物之前</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我们需要书面确认。</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805355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attempt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努力，尝试，企图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努力，尝试，试图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48977"/>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climb</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Qomolangma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either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total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scientific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reason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behind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risk-taking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大多数攀登珠穆朗玛峰的尝试要么完全成功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要么失败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这种冒险背后是否也有科学原因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39935"/>
            <a:ext cx="6471576" cy="425544"/>
          </a:xfrm>
          <a:prstGeom prst="rect">
            <a:avLst/>
          </a:prstGeom>
        </p:spPr>
      </p:pic>
      <p:sp>
        <p:nvSpPr>
          <p:cNvPr id="3" name="矩形 2"/>
          <p:cNvSpPr/>
          <p:nvPr/>
        </p:nvSpPr>
        <p:spPr>
          <a:xfrm>
            <a:off x="360854" y="3573016"/>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passed my driving test at the first attempt</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我考汽车驾驶执照一次就通过了。</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had attempted to rescue the drowning man</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他曾试图去救那个溺水的男人。</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576350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attempt to 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attempt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做某事的尝试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an attempt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打算，试图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尝试做某事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should make an attempt to resolve this problem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otherwise you would regret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你应该试着解决一下这个问题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否则你会留有遗憾的。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1908920"/>
            <a:ext cx="879819" cy="298464"/>
          </a:xfrm>
          <a:prstGeom prst="rect">
            <a:avLst/>
          </a:prstGeom>
        </p:spPr>
      </p:pic>
    </p:spTree>
    <p:extLst>
      <p:ext uri="{BB962C8B-B14F-4D97-AF65-F5344CB8AC3E}">
        <p14:creationId xmlns:p14="http://schemas.microsoft.com/office/powerpoint/2010/main" val="348818608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672</TotalTime>
  <Words>5130</Words>
  <Application>Microsoft Office PowerPoint</Application>
  <PresentationFormat>自定义</PresentationFormat>
  <Paragraphs>252</Paragraphs>
  <Slides>54</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54</vt:i4>
      </vt:variant>
    </vt:vector>
  </HeadingPairs>
  <TitlesOfParts>
    <vt:vector size="66" baseType="lpstr">
      <vt:lpstr>MS Mincho</vt:lpstr>
      <vt:lpstr>黑体</vt:lpstr>
      <vt:lpstr>楷体</vt:lpstr>
      <vt:lpstr>楷体_GB2312</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647</cp:revision>
  <dcterms:created xsi:type="dcterms:W3CDTF">2020-11-06T05:24:00Z</dcterms:created>
  <dcterms:modified xsi:type="dcterms:W3CDTF">2025-11-14T05:22:42Z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